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86441" autoAdjust="0"/>
  </p:normalViewPr>
  <p:slideViewPr>
    <p:cSldViewPr>
      <p:cViewPr>
        <p:scale>
          <a:sx n="100" d="100"/>
          <a:sy n="100" d="100"/>
        </p:scale>
        <p:origin x="162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50D3F-431C-406E-BAFC-5CB9179F8E0A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427F2-8B03-4203-A90F-FFDEBD476B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50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27F2-8B03-4203-A90F-FFDEBD476B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B6F30F-0365-4159-87DE-12F55EEB8627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2B20DA5-9FD8-44BE-A800-BABBF89022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C:\Users\User\Desktop\h8vyX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428604"/>
            <a:ext cx="7663472" cy="54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414340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ea typeface="DFKai-SB" pitchFamily="65" charset="-120"/>
              </a:rPr>
              <a:t>Психологические особенности детей- социальных сирот</a:t>
            </a:r>
            <a:endParaRPr lang="ru-RU" sz="6000" b="1" dirty="0">
              <a:solidFill>
                <a:srgbClr val="FFFF00"/>
              </a:solidFill>
              <a:ea typeface="DFKai-SB" pitchFamily="65" charset="-12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Дисгармоничность развития интеллектуальной сферы (сниженный уровень развития познавательных процессов)</a:t>
            </a:r>
          </a:p>
          <a:p>
            <a:r>
              <a:rPr lang="ru-RU" dirty="0" smtClean="0"/>
              <a:t>Неразвитость  произвольных форм поведения</a:t>
            </a:r>
          </a:p>
          <a:p>
            <a:r>
              <a:rPr lang="ru-RU" dirty="0" smtClean="0"/>
              <a:t>Нарушение коммуникативных навыков</a:t>
            </a:r>
          </a:p>
          <a:p>
            <a:r>
              <a:rPr lang="ru-RU" dirty="0" smtClean="0"/>
              <a:t>Конфликтность , агрессивность</a:t>
            </a:r>
          </a:p>
          <a:p>
            <a:r>
              <a:rPr lang="ru-RU" dirty="0" smtClean="0"/>
              <a:t>Низкий уровень развития саморегуляции, самостоятельности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Психологические особенности школьников  - социальных сирот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768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Искажение самосознания- центрального психологического процесса подросткового периода</a:t>
            </a:r>
          </a:p>
          <a:p>
            <a:r>
              <a:rPr lang="ru-RU" dirty="0" smtClean="0"/>
              <a:t>Нарушение  общения, навыков межличностного взаимодействия</a:t>
            </a:r>
          </a:p>
          <a:p>
            <a:r>
              <a:rPr lang="ru-RU" dirty="0" smtClean="0"/>
              <a:t>Неадекватность самооценки</a:t>
            </a:r>
          </a:p>
          <a:p>
            <a:r>
              <a:rPr lang="ru-RU" dirty="0" smtClean="0"/>
              <a:t>Отсутствие  эмпатии (сочувствия, сопереживания; неумение поставить себя на  место другого)</a:t>
            </a:r>
          </a:p>
          <a:p>
            <a:r>
              <a:rPr lang="ru-RU" dirty="0" smtClean="0"/>
              <a:t>Высокий уровень агрессивности</a:t>
            </a:r>
          </a:p>
          <a:p>
            <a:r>
              <a:rPr lang="ru-RU" dirty="0" smtClean="0"/>
              <a:t>Преобладание  психопатических черт характера , акцентуаций (истероидного, неустойчивого, лабильного типа)</a:t>
            </a:r>
          </a:p>
          <a:p>
            <a:r>
              <a:rPr lang="ru-RU" dirty="0" smtClean="0"/>
              <a:t>Повышенный уровень тревожности</a:t>
            </a:r>
          </a:p>
          <a:p>
            <a:r>
              <a:rPr lang="ru-RU" dirty="0" smtClean="0"/>
              <a:t>Негативная «Я- концепция»</a:t>
            </a:r>
          </a:p>
          <a:p>
            <a:r>
              <a:rPr lang="ru-RU" dirty="0" smtClean="0"/>
              <a:t>Искажение полоролевых представлений, что приводит к трудностям в создании собственной семьи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Психологические особенности подростков  - социальных сирот</a:t>
            </a:r>
            <a:r>
              <a:rPr lang="ru-RU" sz="4400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Таким образом, трудно не согласиться с высказыванием Прихожан </a:t>
            </a:r>
            <a:r>
              <a:rPr lang="en-US" dirty="0" smtClean="0"/>
              <a:t>A</a:t>
            </a:r>
            <a:r>
              <a:rPr lang="ru-RU" dirty="0" smtClean="0"/>
              <a:t>.</a:t>
            </a:r>
            <a:r>
              <a:rPr lang="en-US" dirty="0" smtClean="0"/>
              <a:t>M</a:t>
            </a:r>
            <a:r>
              <a:rPr lang="ru-RU" dirty="0" smtClean="0"/>
              <a:t>. : </a:t>
            </a:r>
            <a:r>
              <a:rPr lang="ru-RU" dirty="0" smtClean="0">
                <a:solidFill>
                  <a:srgbClr val="002060"/>
                </a:solidFill>
              </a:rPr>
              <a:t>«У детей, растущих в учреждениях, мы наблюдаем не просто отставание или недоразвитие личностных образований, а интенсивное формирование некоторых принципиально иных механизмов, позволяющих ребенку приспособиться к жизни в детском доме и тем самым как бы заменяющим ему личность. Это, по видимому, происходит не только вследствие нарушения ранних эмоциональных связей с матерью или другими близкими взрослыми, но и потому, что жизнь в детском учреждении зачастую </a:t>
            </a:r>
            <a:r>
              <a:rPr lang="ru-RU" i="1" dirty="0" smtClean="0">
                <a:solidFill>
                  <a:srgbClr val="002060"/>
                </a:solidFill>
              </a:rPr>
              <a:t>не требует личности в</a:t>
            </a:r>
            <a:r>
              <a:rPr lang="ru-RU" dirty="0" smtClean="0">
                <a:solidFill>
                  <a:srgbClr val="002060"/>
                </a:solidFill>
              </a:rPr>
              <a:t> той ее функции, которую она выполняет  или, по крайней мере, должна выполнять в нормальной человеческой жизни».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5829312" cy="2047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5719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Социальные сироты </a:t>
            </a:r>
            <a:r>
              <a:rPr lang="ru-RU" i="1" dirty="0" smtClean="0"/>
              <a:t>- это дети, имеющие родителей, но оставшиеся без их попечения</a:t>
            </a:r>
            <a:r>
              <a:rPr lang="ru-RU" dirty="0" smtClean="0"/>
              <a:t>.          </a:t>
            </a:r>
          </a:p>
          <a:p>
            <a:pPr>
              <a:buNone/>
            </a:pPr>
            <a:r>
              <a:rPr lang="ru-RU" dirty="0" smtClean="0"/>
              <a:t>К сожалению, в последние годы число таких детей и подростков постоянно увеличивается. Заботу о них берет на себя государство. Среди воспитанников государственных учреждений лишь 5% не имеют родителей, от 95% детей родители по различным причинам отказались или были лишены родительских прав. По официальным подсчетам сейчас в России около полумиллиона таких детей.</a:t>
            </a:r>
          </a:p>
          <a:p>
            <a:pPr>
              <a:buNone/>
            </a:pPr>
            <a:r>
              <a:rPr lang="ru-RU" dirty="0" smtClean="0"/>
              <a:t>Эти дети проживают совершенно другой путь развития, чем дети из благополучных семей. Они пережили на своем веку немало потрясений: безразличие родителей и жестокое обращение, пьяные разгулы взрослых, драки, издевательства. На глазах некоторых из них родители убивали друг друга. Побеги, жизнь на улице, в постоянной борьбе за выживание усугубляют и без того расшатанное физическое и психическое здоровье ребенка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Младенчество (0-1 г) </a:t>
            </a:r>
            <a:r>
              <a:rPr lang="ru-RU" dirty="0" smtClean="0"/>
              <a:t>ВВД –непосредственно-эмоциональное общение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Раннее  детство (1-3 л)</a:t>
            </a:r>
            <a:r>
              <a:rPr lang="ru-RU" dirty="0" err="1" smtClean="0"/>
              <a:t>ВВД-предметно-манипулятивная</a:t>
            </a:r>
            <a:r>
              <a:rPr lang="ru-RU" dirty="0" smtClean="0"/>
              <a:t> деятельность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Дошкольный возраст (3-6/7л)</a:t>
            </a:r>
            <a:r>
              <a:rPr lang="ru-RU" dirty="0" err="1" smtClean="0"/>
              <a:t>ВВД-сюжетно-ролевая</a:t>
            </a:r>
            <a:r>
              <a:rPr lang="ru-RU" dirty="0" smtClean="0"/>
              <a:t> игра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Младший школьный возраст(6/7-10/11 л)</a:t>
            </a:r>
            <a:r>
              <a:rPr lang="ru-RU" dirty="0" err="1" smtClean="0"/>
              <a:t>ВВД-учебная</a:t>
            </a:r>
            <a:r>
              <a:rPr lang="ru-RU" dirty="0" smtClean="0"/>
              <a:t> деятельность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Подростковый возраст (10/11-15/16 л)</a:t>
            </a:r>
            <a:r>
              <a:rPr lang="ru-RU" dirty="0" err="1" smtClean="0"/>
              <a:t>ВВД-интимно-личностное</a:t>
            </a:r>
            <a:r>
              <a:rPr lang="ru-RU" dirty="0" smtClean="0"/>
              <a:t> общение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Юношеский возраст (15/16-18 л)</a:t>
            </a:r>
            <a:r>
              <a:rPr lang="ru-RU" dirty="0" err="1" smtClean="0"/>
              <a:t>ВВД-учебно-профессиональная</a:t>
            </a:r>
            <a:r>
              <a:rPr lang="ru-RU" dirty="0" smtClean="0"/>
              <a:t> деятельность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Возрастные этапы формирования личности ребёнка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СОЦИАЛЬНАЯ ДЕПРИВАЦИЯ(</a:t>
            </a:r>
            <a:r>
              <a:rPr lang="ru-RU" dirty="0" smtClean="0"/>
              <a:t>от </a:t>
            </a:r>
            <a:r>
              <a:rPr lang="ru-RU" dirty="0" smtClean="0">
                <a:hlinkClick r:id="rId2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la-Latn" i="1" dirty="0" smtClean="0"/>
              <a:t>deprivatio</a:t>
            </a:r>
            <a:r>
              <a:rPr lang="ru-RU" dirty="0" smtClean="0"/>
              <a:t> — потеря, лишение) — снижение или отсутствие у индивида возможности общаться с другими людьми</a:t>
            </a:r>
          </a:p>
          <a:p>
            <a:r>
              <a:rPr lang="ru-RU" b="1" dirty="0" smtClean="0"/>
              <a:t>ЭМОЦИОНАЛЬНАЯ ДЕПРИВАЦИЯ - </a:t>
            </a:r>
            <a:r>
              <a:rPr lang="ru-RU" dirty="0" smtClean="0"/>
              <a:t>лишение эмоциональных контактов с другими людьми, особенно с близкими. </a:t>
            </a:r>
          </a:p>
          <a:p>
            <a:r>
              <a:rPr lang="ru-RU" b="1" dirty="0" smtClean="0"/>
              <a:t>МАТЕРИНСКАЯ ДЕПРИВАЦИЯ –</a:t>
            </a:r>
            <a:r>
              <a:rPr lang="ru-RU" dirty="0" smtClean="0"/>
              <a:t>отсутствие контактов с матерью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Особенности психологического развития детей- социальных сирот в младенческом возрасте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Последствия материнской </a:t>
            </a:r>
            <a:r>
              <a:rPr lang="ru-RU" dirty="0" err="1" smtClean="0"/>
              <a:t>депривации</a:t>
            </a:r>
            <a:r>
              <a:rPr lang="ru-RU" dirty="0" smtClean="0"/>
              <a:t> резко негативно сказываются на дальнейшем развитии ребенка, и могут впоследствии дать отклонения в личностном развитии. </a:t>
            </a:r>
          </a:p>
          <a:p>
            <a:r>
              <a:rPr lang="ru-RU" dirty="0" smtClean="0"/>
              <a:t>Если ребенок не получил В ПЕРВЫЙ ГОД ЖИЗНИ должного ухода и внимания, не получил любви и заботы, то у него появляется недоверие, подозрительность к людям и к миру в целом. Он несет в другие стадии своего развития «хочу быть любимым, но у меня не получается». Этот внутренний конфликт проявляется в истерических реакциях, в психосоматических заболеваниях, смысл которых состоит в том, чтобы привлечь к себе внимание и добиться любви (падает на пол, кричит)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857496"/>
            <a:ext cx="8229600" cy="45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92933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900" b="1" dirty="0" smtClean="0"/>
              <a:t>СЕНСОРНАЯ</a:t>
            </a:r>
            <a:r>
              <a:rPr lang="ru-RU" b="1" dirty="0" smtClean="0"/>
              <a:t> </a:t>
            </a:r>
            <a:r>
              <a:rPr lang="ru-RU" sz="2900" b="1" dirty="0" smtClean="0"/>
              <a:t>ДЕПРИВАЦИЯ- </a:t>
            </a:r>
            <a:r>
              <a:rPr lang="ru-RU" sz="2900" b="1" dirty="0" smtClean="0">
                <a:solidFill>
                  <a:schemeClr val="tx1"/>
                </a:solidFill>
              </a:rPr>
              <a:t>частичное или полное лишение  одного или более органов чувств внешнего воздействия. </a:t>
            </a:r>
            <a:r>
              <a:rPr lang="ru-RU" sz="2800" b="1" dirty="0" smtClean="0"/>
              <a:t>У ребенка не развивается своевременно речь, двигательные навыки, сообразительность, тормозится умственное развитие. </a:t>
            </a:r>
            <a:br>
              <a:rPr lang="ru-RU" sz="2800" b="1" dirty="0" smtClean="0"/>
            </a:br>
            <a:r>
              <a:rPr lang="ru-RU" sz="2800" b="1" dirty="0" smtClean="0"/>
              <a:t>    ДВИГАТЕЛЬНАЯ ДЕПРИВАЦИЯ -ограничение двигательной активности. Данный вид </a:t>
            </a:r>
            <a:r>
              <a:rPr lang="ru-RU" sz="2800" b="1" dirty="0" err="1" smtClean="0"/>
              <a:t>депривации</a:t>
            </a:r>
            <a:r>
              <a:rPr lang="ru-RU" sz="2800" b="1" dirty="0" smtClean="0"/>
              <a:t> приводит к повышенной тревожности или состоянию эмоциональной вялости, депрессии. </a:t>
            </a:r>
            <a:r>
              <a:rPr lang="ru-RU" sz="2800" b="1" i="1" dirty="0" smtClean="0"/>
              <a:t>Дети должны двигаться. </a:t>
            </a:r>
            <a:r>
              <a:rPr lang="ru-RU" sz="2800" b="1" dirty="0" smtClean="0"/>
              <a:t>Это очень важный фактор развития. </a:t>
            </a:r>
            <a:br>
              <a:rPr lang="ru-RU" sz="2800" b="1" dirty="0" smtClean="0"/>
            </a:br>
            <a:r>
              <a:rPr lang="ru-RU" sz="2800" b="1" dirty="0" smtClean="0"/>
              <a:t>РАССТРОЙСТВО ЧУВСТВА ПРИВЯЗАННОСТИ</a:t>
            </a:r>
            <a:br>
              <a:rPr lang="ru-RU" sz="2800" b="1" dirty="0" smtClean="0"/>
            </a:br>
            <a:r>
              <a:rPr lang="ru-RU" sz="2800" b="1" dirty="0" smtClean="0"/>
              <a:t>Привязанность формируется к 7-8 месяцам жизни ребёнка, а  её расстройство  связано с частой сменой воспитателей, а также при неоднократном и недлительном помещении ребёнка в разные приёмные семьи, детские дома или интернаты.</a:t>
            </a:r>
            <a:r>
              <a:rPr lang="ru-RU" sz="2900" b="1" dirty="0" smtClean="0">
                <a:solidFill>
                  <a:schemeClr val="tx1"/>
                </a:solidFill>
              </a:rPr>
              <a:t/>
            </a:r>
            <a:br>
              <a:rPr lang="ru-RU" sz="2900" b="1" dirty="0" smtClean="0">
                <a:solidFill>
                  <a:schemeClr val="tx1"/>
                </a:solidFill>
              </a:rPr>
            </a:br>
            <a:endParaRPr lang="ru-RU" sz="29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928670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Особенности психологического развития детей- социальных сирот в раннем детском возрасте</a:t>
            </a: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/>
              <a:t>  </a:t>
            </a:r>
            <a:br>
              <a:rPr lang="ru-RU" b="1" dirty="0" smtClean="0"/>
            </a:br>
            <a:r>
              <a:rPr lang="ru-RU" dirty="0" smtClean="0"/>
              <a:t>· </a:t>
            </a:r>
            <a:r>
              <a:rPr lang="ru-RU" sz="9600" dirty="0" smtClean="0"/>
              <a:t>пониженная любознательность</a:t>
            </a:r>
          </a:p>
          <a:p>
            <a:r>
              <a:rPr lang="ru-RU" sz="9600" dirty="0" smtClean="0"/>
              <a:t>· отставание в развитии речи</a:t>
            </a:r>
          </a:p>
          <a:p>
            <a:r>
              <a:rPr lang="ru-RU" sz="9600" dirty="0" smtClean="0"/>
              <a:t>· задержка в овладении предметными действиями</a:t>
            </a:r>
          </a:p>
          <a:p>
            <a:r>
              <a:rPr lang="ru-RU" sz="9600" dirty="0" smtClean="0"/>
              <a:t>· эмоциональная нечувствительность к отношению взрослого</a:t>
            </a:r>
          </a:p>
          <a:p>
            <a:r>
              <a:rPr lang="ru-RU" sz="9600" dirty="0" smtClean="0"/>
              <a:t>· отсутствие стремления к самостоятельности</a:t>
            </a:r>
          </a:p>
          <a:p>
            <a:pPr>
              <a:buNone/>
            </a:pPr>
            <a:r>
              <a:rPr lang="ru-RU" sz="9600" dirty="0" smtClean="0"/>
              <a:t>У детей, воспитывающихся вне семьи, обнаружена также невосприимчивость к образцам поведения, к оценке взрослого: похвала слабо интенсифицирует деятельность ребенка, а порицание совсем не изменяет ее. В целом положительная и отрицательная оценки со стороны взрослого не дифференцируются</a:t>
            </a:r>
          </a:p>
          <a:p>
            <a:pPr>
              <a:buNone/>
            </a:pPr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>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sz="29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а) замедленное развитие познавательной деятельности (они мало интересуются окружающим миром вследствие </a:t>
            </a:r>
            <a:r>
              <a:rPr lang="ru-RU" dirty="0" err="1" smtClean="0"/>
              <a:t>депривации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б) они эмоционально бедны и невыразительны </a:t>
            </a:r>
          </a:p>
          <a:p>
            <a:r>
              <a:rPr lang="ru-RU" dirty="0" smtClean="0"/>
              <a:t>в) у них отсутствует интерес к оценке  взрослого </a:t>
            </a:r>
          </a:p>
          <a:p>
            <a:r>
              <a:rPr lang="ru-RU" dirty="0" smtClean="0"/>
              <a:t>г) отсутствует переживание неуспеха в деятельности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не умеют дифференцировать успешное и неуспешное действие </a:t>
            </a:r>
          </a:p>
          <a:p>
            <a:r>
              <a:rPr lang="ru-RU" dirty="0" smtClean="0"/>
              <a:t>е) не формируется самостоятельность наблюдений, отставание в развитии речи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Психологические особенности дошкольников  - социальных сирот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15256" y="428604"/>
            <a:ext cx="8229600" cy="56673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ё) конфликты со сверстниками </a:t>
            </a:r>
          </a:p>
          <a:p>
            <a:pPr>
              <a:buNone/>
            </a:pPr>
            <a:r>
              <a:rPr lang="ru-RU" dirty="0" smtClean="0"/>
              <a:t>ж) нарушение </a:t>
            </a:r>
            <a:r>
              <a:rPr lang="ru-RU" dirty="0" err="1" smtClean="0"/>
              <a:t>самоидентичности</a:t>
            </a:r>
            <a:r>
              <a:rPr lang="ru-RU" dirty="0" smtClean="0"/>
              <a:t> (не видят себя в зеркале, не могут вспомнить себя </a:t>
            </a:r>
            <a:r>
              <a:rPr lang="ru-RU" dirty="0" err="1" smtClean="0"/>
              <a:t>мленькими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err="1" smtClean="0"/>
              <a:t>з</a:t>
            </a:r>
            <a:r>
              <a:rPr lang="ru-RU" dirty="0" smtClean="0"/>
              <a:t>) интеллектуальное развитие характеризуется дисгармоничностью, несбалансированностью видов мышления. Предметное и наглядное мышление у них является главным: что видят, о том и думают </a:t>
            </a:r>
          </a:p>
          <a:p>
            <a:pPr>
              <a:buNone/>
            </a:pPr>
            <a:r>
              <a:rPr lang="ru-RU" dirty="0" smtClean="0"/>
              <a:t>и) вербальное (словесное) мышление достигает возрастной нормы  к 6-и годам, а невербальное значительно отстает и достигается только в школьном возрасте, т. к. оно формируется в игре и неформальном общении. , в нерегламентированной совместной деятельности со взрослыми и другими детьми</a:t>
            </a:r>
          </a:p>
          <a:p>
            <a:pPr>
              <a:buNone/>
            </a:pPr>
            <a:r>
              <a:rPr lang="ru-RU" dirty="0" smtClean="0"/>
              <a:t>к) плохо владеют навыками сюжетно- ролевой игры (в магазин, больницу, дочки- матери и т.д.), которая развивает воображение и мышление </a:t>
            </a:r>
          </a:p>
          <a:p>
            <a:pPr>
              <a:buNone/>
            </a:pPr>
            <a:r>
              <a:rPr lang="ru-RU" dirty="0" smtClean="0"/>
              <a:t>л)возникают психогенные реакции(плаксивость, подавленность, заторможенность или, наоборот, раздражительность, агрессивность, пассивность)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-285776"/>
            <a:ext cx="8229600" cy="1219200"/>
          </a:xfrm>
        </p:spPr>
        <p:txBody>
          <a:bodyPr/>
          <a:lstStyle/>
          <a:p>
            <a:r>
              <a:rPr lang="ru-RU" dirty="0" smtClean="0"/>
              <a:t>                                        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207</TotalTime>
  <Words>740</Words>
  <Application>Microsoft Office PowerPoint</Application>
  <PresentationFormat>Экран (4:3)</PresentationFormat>
  <Paragraphs>58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Психологические особенности детей- социальных сирот</vt:lpstr>
      <vt:lpstr>Презентация PowerPoint</vt:lpstr>
      <vt:lpstr>Возрастные этапы формирования личности ребёнка</vt:lpstr>
      <vt:lpstr>Особенности психологического развития детей- социальных сирот в младенческом возрасте</vt:lpstr>
      <vt:lpstr>Презентация PowerPoint</vt:lpstr>
      <vt:lpstr>                          СЕНСОРНАЯ ДЕПРИВАЦИЯ- частичное или полное лишение  одного или более органов чувств внешнего воздействия. У ребенка не развивается своевременно речь, двигательные навыки, сообразительность, тормозится умственное развитие.      ДВИГАТЕЛЬНАЯ ДЕПРИВАЦИЯ -ограничение двигательной активности. Данный вид депривации приводит к повышенной тревожности или состоянию эмоциональной вялости, депрессии. Дети должны двигаться. Это очень важный фактор развития.  РАССТРОЙСТВО ЧУВСТВА ПРИВЯЗАННОСТИ Привязанность формируется к 7-8 месяцам жизни ребёнка, а  её расстройство  связано с частой сменой воспитателей, а также при неоднократном и недлительном помещении ребёнка в разные приёмные семьи, детские дома или интернаты. </vt:lpstr>
      <vt:lpstr>Особенности психологического развития детей- социальных сирот в раннем детском возрасте</vt:lpstr>
      <vt:lpstr>Психологические особенности дошкольников  - социальных сирот.</vt:lpstr>
      <vt:lpstr>                                         </vt:lpstr>
      <vt:lpstr>Психологические особенности школьников  - социальных сирот.</vt:lpstr>
      <vt:lpstr>Психологические особенности подростков  - социальных сирот.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детей- социальных сирот</dc:title>
  <dc:creator>User</dc:creator>
  <cp:lastModifiedBy>КСС</cp:lastModifiedBy>
  <cp:revision>27</cp:revision>
  <dcterms:created xsi:type="dcterms:W3CDTF">2015-01-21T11:37:43Z</dcterms:created>
  <dcterms:modified xsi:type="dcterms:W3CDTF">2017-05-13T11:06:28Z</dcterms:modified>
</cp:coreProperties>
</file>