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4BB343-EF2C-4942-BB6F-93B55CA0321B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15CEB1-CFF4-4D92-A70F-D61B24BE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«ПРАКТИЧЕСКИЕ РЕКОМЕНДАЦИИ ПО СОХРАНЕНИЮ И УКРЕПЛЕНИЮ ПСИХИЧЕСКОГО ЗДОРОВЬЯ ДЕТЕЙ В КОНТЕКСТЕ ВОСПИТАНИЯ В СЕМЬЕ» </a:t>
            </a:r>
            <a:endParaRPr lang="ru-RU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7239000" cy="635795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сочетайте разумную требовательность  с похвалой; радуйтесь вместе с ребенком даже маленьким успехам;</a:t>
            </a:r>
          </a:p>
          <a:p>
            <a:r>
              <a:rPr lang="ru-RU" sz="2000" dirty="0" smtClean="0"/>
              <a:t>не сравнивайте ребенка с другими,  более успешными детьми; сравните его  с ним же самим, но менее успешным;</a:t>
            </a:r>
          </a:p>
          <a:p>
            <a:r>
              <a:rPr lang="ru-RU" sz="2000" dirty="0" smtClean="0"/>
              <a:t>при общении учитывайте возрастные особенности Вашего ребёнка;</a:t>
            </a:r>
          </a:p>
          <a:p>
            <a:r>
              <a:rPr lang="ru-RU" sz="2000" dirty="0" smtClean="0"/>
              <a:t>вырабатывайте чувство ответственности  ребёнка через поручения, за которые отвечает только он;</a:t>
            </a:r>
          </a:p>
          <a:p>
            <a:r>
              <a:rPr lang="ru-RU" sz="2000" dirty="0" smtClean="0"/>
              <a:t>исключайте нереальные родительские ожидания по отношению к ребёнку;</a:t>
            </a:r>
          </a:p>
          <a:p>
            <a:pPr lvl="0"/>
            <a:r>
              <a:rPr lang="ru-RU" sz="2000" dirty="0" smtClean="0"/>
              <a:t> в случае неудачи ребенка вселяйте в  него уверенность в том, что все должно получиться;</a:t>
            </a:r>
          </a:p>
          <a:p>
            <a:r>
              <a:rPr lang="ru-RU" sz="2000" dirty="0" smtClean="0"/>
              <a:t>демонстрируйте ребенку позитивные  возможности преодоления жизненных сложностей.</a:t>
            </a:r>
          </a:p>
          <a:p>
            <a:pPr lvl="0"/>
            <a:endParaRPr lang="ru-RU" sz="18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Выражайте любовь к ребенку. Говорите  ему, как Вы рады, что у Вас именно такой </a:t>
            </a:r>
            <a:r>
              <a:rPr lang="ru-RU" sz="2400" b="1" smtClean="0">
                <a:solidFill>
                  <a:srgbClr val="FF0000"/>
                </a:solidFill>
              </a:rPr>
              <a:t>сын </a:t>
            </a:r>
            <a:r>
              <a:rPr lang="ru-RU" sz="2400" b="1" smtClean="0">
                <a:solidFill>
                  <a:srgbClr val="FF0000"/>
                </a:solidFill>
              </a:rPr>
              <a:t>или </a:t>
            </a:r>
            <a:r>
              <a:rPr lang="ru-RU" sz="2400" b="1" dirty="0" smtClean="0">
                <a:solidFill>
                  <a:srgbClr val="FF0000"/>
                </a:solidFill>
              </a:rPr>
              <a:t>дочь.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pPr lvl="0"/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-285776"/>
            <a:ext cx="7239000" cy="674151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ДОЛЖНЫ ЗНАТЬ И ПОНИМАТЬ ПСИХОЛОГИЮ ДЕТСТВА. ТОЛЬКО ОНИ САМИ МОГУТ СДЕЛАТЬ СВОЕГО РЕБЁНКА СЧАСТЛИВЫМ .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ЭТА  ПОЗИЦИЯ ОЗНАЧАЕТ, ЧТО НУЖНО  НЕ СТОЛЬКО БЫТЬ ОТВЕТСТВЕННЫМ ЗА РЕБЁНКА, СКОЛЬКО </a:t>
            </a:r>
            <a:r>
              <a:rPr lang="ru-RU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ОТВЕТСТВЕННЫМ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РЕБЁНКОМ.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05_opportu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643446"/>
            <a:ext cx="388493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Психическое здоровье </a:t>
            </a:r>
            <a:r>
              <a:rPr lang="ru-RU" b="1" dirty="0" smtClean="0"/>
              <a:t>включает: </a:t>
            </a:r>
          </a:p>
          <a:p>
            <a:pPr algn="ctr"/>
            <a:r>
              <a:rPr lang="ru-RU" b="1" dirty="0" smtClean="0"/>
              <a:t>способность адекватно реагировать на внешние и внутренние раздражители;</a:t>
            </a:r>
          </a:p>
          <a:p>
            <a:pPr algn="ctr"/>
            <a:r>
              <a:rPr lang="ru-RU" b="1" dirty="0" smtClean="0"/>
              <a:t> общий душевный комфорт, адекватное поведение, умение управлять своими эмоциональными состояниями, преодолевать стресс; </a:t>
            </a:r>
          </a:p>
          <a:p>
            <a:pPr algn="ctr"/>
            <a:r>
              <a:rPr lang="ru-RU" b="1" dirty="0" smtClean="0"/>
              <a:t> психическую активность, потребность в саморазвитии, в познании себя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Психологическое здоровье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– это благополучие в эмоциональной и познавательной сфере, в развитии характера и формировании личности ребёнка.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ФАКТОРЫ,ВЛИЯЮЩИЕ НА ПСИХОЛОГИЧЕСКОЕ БЛАГОПОЛУЧИЕ РЕБЁНКА В СЕМЬЕ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endParaRPr lang="ru-RU" b="1" dirty="0" smtClean="0"/>
          </a:p>
          <a:p>
            <a:pPr algn="ctr"/>
            <a:r>
              <a:rPr lang="ru-RU" b="1" dirty="0" smtClean="0"/>
              <a:t>СОЦИАЛЬНО- ПСИХОЛОГИЧЕСКИЕ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СОЦИАЛЬНО- КУЛЬТУРНЫЕ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СОЦИАЛЬНО-ЭКОНОМИЧЕСКИЕ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 ПСИХОЛОГИЧЕСКИЕ  ФАКТОРЫ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это гармония супружеских взаимоотношений, семейного воспитания, </a:t>
            </a:r>
            <a:r>
              <a:rPr lang="ru-RU" sz="2000" dirty="0" err="1" smtClean="0"/>
              <a:t>детско</a:t>
            </a:r>
            <a:r>
              <a:rPr lang="ru-RU" sz="2000" dirty="0" smtClean="0"/>
              <a:t>- родительских отношений.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СТИЛЬ ВОСПИТАНИЯ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АВТОРИТЕТНЫЕ РОДИТЕЛИ- </a:t>
            </a:r>
            <a:r>
              <a:rPr lang="ru-RU" sz="2000" dirty="0" smtClean="0"/>
              <a:t>инициативные, общительные, добрые дети.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АВТОРИТАРНЫЕ РОДИТЕЛИ- </a:t>
            </a:r>
            <a:r>
              <a:rPr lang="ru-RU" sz="2000" dirty="0" smtClean="0"/>
              <a:t>раздражительные, склонные к конфликтам дети.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СНИСХОДИТЕЛЬНЫЕ РОДИТЕЛИ- </a:t>
            </a:r>
            <a:r>
              <a:rPr lang="ru-RU" sz="2000" dirty="0" smtClean="0"/>
              <a:t>импульсивные, агрессивные дети.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ПСИХОЛОГИЧЕСКИЙ КЛИМАТ СЕМЬИ-</a:t>
            </a:r>
          </a:p>
          <a:p>
            <a:pPr>
              <a:buNone/>
            </a:pPr>
            <a:r>
              <a:rPr lang="ru-RU" sz="2000" dirty="0" smtClean="0"/>
              <a:t>характерный для той или иной семьи более или менее устойчивый эмоциональный настрой, который является следствием семейной коммуникации. Психологический климат определяет самочувствие человека в семье (настроение, психологический комфорт).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благоприятный психологический климат</a:t>
            </a:r>
            <a:r>
              <a:rPr lang="ru-RU" sz="2000" dirty="0" smtClean="0"/>
              <a:t> -  </a:t>
            </a:r>
            <a:r>
              <a:rPr lang="ru-RU" sz="1600" dirty="0" smtClean="0"/>
              <a:t>сплоченность членов семьи, возможность всестороннего развития личности ребёнка, высокая доброжелательная требовательность родителей к  детям, чувство их защищенности и эмоциональной удовлетворенности, гордость за принадлежность к своей семье, ответственность. В семье с благоприятным психологическим климатом каждый ее член относится к остальным с любовью, уважением и доверием, к родителям — еще и с почитанием, к более слабому — с готовностью помочь в любую минуту.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неблагоприятный психологический климат</a:t>
            </a:r>
            <a:r>
              <a:rPr lang="ru-RU" sz="1600" dirty="0" smtClean="0"/>
              <a:t> - члены семьи, в том числе дети, испытывают тревожность, эмоциональный дискомфорт, напряженность, отчуждение, конфликтность межличностных отношений.</a:t>
            </a:r>
            <a:endParaRPr lang="ru-RU" sz="16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КРИЗИСНЫЕ СИТУАЦИИ В СЕМЬЕ-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3200" dirty="0" smtClean="0"/>
              <a:t>Распад семьи (развод родителей)</a:t>
            </a:r>
          </a:p>
          <a:p>
            <a:pPr>
              <a:buFont typeface="Arial" charset="0"/>
              <a:buChar char="•"/>
            </a:pPr>
            <a:r>
              <a:rPr lang="ru-RU" sz="3200" dirty="0" smtClean="0"/>
              <a:t>Рождение ребёнка</a:t>
            </a:r>
          </a:p>
          <a:p>
            <a:pPr>
              <a:buFont typeface="Arial" charset="0"/>
              <a:buChar char="•"/>
            </a:pPr>
            <a:r>
              <a:rPr lang="ru-RU" sz="3200" dirty="0" smtClean="0"/>
              <a:t>Болезнь(смерть) близкого</a:t>
            </a:r>
          </a:p>
          <a:p>
            <a:pPr>
              <a:buFont typeface="Arial" charset="0"/>
              <a:buChar char="•"/>
            </a:pPr>
            <a:r>
              <a:rPr lang="ru-RU" sz="3200" dirty="0" smtClean="0"/>
              <a:t>Переезд в другой город, другой район и т.д.</a:t>
            </a:r>
          </a:p>
          <a:p>
            <a:pPr>
              <a:buFont typeface="Arial" charset="0"/>
              <a:buChar char="•"/>
            </a:pPr>
            <a:r>
              <a:rPr lang="ru-RU" sz="3200" dirty="0" smtClean="0"/>
              <a:t>Потеря работы родителями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СОЦИАЛЬНО- КУЛЬТУРНЫЕ и социально- экономические 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Дефицит времени, загруженность родителей, их невротизация;</a:t>
            </a:r>
          </a:p>
          <a:p>
            <a:r>
              <a:rPr lang="ru-RU" dirty="0" smtClean="0"/>
              <a:t>Неудовлетворительные </a:t>
            </a:r>
            <a:r>
              <a:rPr lang="ru-RU" dirty="0" err="1" smtClean="0"/>
              <a:t>жилищно</a:t>
            </a:r>
            <a:r>
              <a:rPr lang="ru-RU" dirty="0" smtClean="0"/>
              <a:t>- бытовые условия;</a:t>
            </a:r>
          </a:p>
          <a:p>
            <a:r>
              <a:rPr lang="ru-RU" dirty="0" smtClean="0"/>
              <a:t>Частая и длительная разлука ребёнка с матерью;</a:t>
            </a:r>
          </a:p>
          <a:p>
            <a:r>
              <a:rPr lang="ru-RU" dirty="0" smtClean="0"/>
              <a:t>Негативное влияние новых технологий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ПСИХОСОМАТИЧЕСКИЕ ЗАБОЛЕВАНИЯ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smtClean="0"/>
              <a:t>Это группа болезненных состояний, появляющихся в результате взаимодействия психических и физиологических факторов. </a:t>
            </a:r>
          </a:p>
          <a:p>
            <a:pPr>
              <a:buNone/>
            </a:pPr>
            <a:r>
              <a:rPr lang="ru-RU" sz="2400" dirty="0" smtClean="0"/>
              <a:t>   К классическим психосоматическим заболеваниям, называемым «святой семеркой»(«</a:t>
            </a:r>
            <a:r>
              <a:rPr lang="ru-RU" sz="2400" dirty="0" err="1" smtClean="0"/>
              <a:t>Holly</a:t>
            </a:r>
            <a:r>
              <a:rPr lang="ru-RU" sz="2400" dirty="0" smtClean="0"/>
              <a:t> </a:t>
            </a:r>
            <a:r>
              <a:rPr lang="ru-RU" sz="2400" dirty="0" err="1" smtClean="0"/>
              <a:t>seven</a:t>
            </a:r>
            <a:r>
              <a:rPr lang="ru-RU" sz="2400" dirty="0" smtClean="0"/>
              <a:t>»), относят болезни, в развитии которых роль психологических факторов считается доказанной:</a:t>
            </a:r>
          </a:p>
          <a:p>
            <a:pPr lvl="0"/>
            <a:r>
              <a:rPr lang="ru-RU" sz="2400" dirty="0" smtClean="0"/>
              <a:t>гипертония;</a:t>
            </a:r>
          </a:p>
          <a:p>
            <a:pPr lvl="0"/>
            <a:r>
              <a:rPr lang="ru-RU" sz="2400" dirty="0" smtClean="0"/>
              <a:t>язвенная болезнь 12-перстной кишки;</a:t>
            </a:r>
          </a:p>
          <a:p>
            <a:pPr lvl="0"/>
            <a:r>
              <a:rPr lang="ru-RU" sz="2400" dirty="0" smtClean="0"/>
              <a:t>бронхиальная астма; </a:t>
            </a:r>
          </a:p>
          <a:p>
            <a:pPr lvl="0"/>
            <a:r>
              <a:rPr lang="ru-RU" sz="2400" dirty="0" smtClean="0"/>
              <a:t>сахарный диабет; </a:t>
            </a:r>
          </a:p>
          <a:p>
            <a:pPr lvl="0"/>
            <a:r>
              <a:rPr lang="ru-RU" sz="2400" dirty="0" smtClean="0"/>
              <a:t>нейродермиты (экзема, псориаз);</a:t>
            </a:r>
          </a:p>
          <a:p>
            <a:pPr lvl="0"/>
            <a:r>
              <a:rPr lang="ru-RU" sz="2400" dirty="0" err="1" smtClean="0"/>
              <a:t>ревматоидный</a:t>
            </a:r>
            <a:r>
              <a:rPr lang="ru-RU" sz="2400" dirty="0" smtClean="0"/>
              <a:t> артрит;</a:t>
            </a:r>
          </a:p>
          <a:p>
            <a:pPr lvl="0"/>
            <a:r>
              <a:rPr lang="ru-RU" sz="2400" dirty="0" smtClean="0"/>
              <a:t>язвенный колит.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КАК СОХРАНИТЬ ПСИХИЧЕСКОЕ ЗДОРОВЬЕ РЕБЁНКА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884124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умейте активно слушать и понимать переживания и потребности ребенка;</a:t>
            </a:r>
          </a:p>
          <a:p>
            <a:pPr lvl="0"/>
            <a:r>
              <a:rPr lang="ru-RU" sz="3200" dirty="0" smtClean="0"/>
              <a:t>всегда находите время поговорить  с ребенком; интересуйтесь его проблемами, вникайте в возникающие  у него сложности, обсуждайте их, давайте советы;</a:t>
            </a:r>
          </a:p>
          <a:p>
            <a:r>
              <a:rPr lang="ru-RU" sz="3200" dirty="0" smtClean="0"/>
              <a:t>стремитесь разрешать возникающие конфликты с ребенком без угроз и наказаний, доверять его пониманию и делиться своими чувствами, которые возникли из-за конфликта, объяснять их; </a:t>
            </a:r>
          </a:p>
          <a:p>
            <a:pPr lvl="0"/>
            <a:r>
              <a:rPr lang="ru-RU" sz="3200" dirty="0" smtClean="0"/>
              <a:t>научитесь относиться к ребенку  как равноправному партнеру, который пока просто обладает меньшим жизненным  опытом; признавайте  и уважайте его право самостоятельно принимать решения;</a:t>
            </a:r>
          </a:p>
          <a:p>
            <a:pPr lvl="0"/>
            <a:r>
              <a:rPr lang="ru-RU" sz="3200" dirty="0" smtClean="0"/>
              <a:t>исключайте непоследовательные требования и пустые угрозы, не унижайте ребёнка криком;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463</TotalTime>
  <Words>345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«ПРАКТИЧЕСКИЕ РЕКОМЕНДАЦИИ ПО СОХРАНЕНИЮ И УКРЕПЛЕНИЮ ПСИХИЧЕСКОГО ЗДОРОВЬЯ ДЕТЕЙ В КОНТЕКСТЕ ВОСПИТАНИЯ В СЕМЬЕ» </vt:lpstr>
      <vt:lpstr>Слайд 2</vt:lpstr>
      <vt:lpstr>    ФАКТОРЫ,ВЛИЯЮЩИЕ НА ПСИХОЛОГИЧЕСКОЕ БЛАГОПОЛУЧИЕ РЕБЁНКА В СЕМЬЕ</vt:lpstr>
      <vt:lpstr>СОЦИАЛЬНО- ПСИХОЛОГИЧЕСКИЕ  ФАКТОРЫ -</vt:lpstr>
      <vt:lpstr> </vt:lpstr>
      <vt:lpstr>Слайд 6</vt:lpstr>
      <vt:lpstr>       СОЦИАЛЬНО- КУЛЬТУРНЫЕ и социально- экономические  ФАКТОРЫ</vt:lpstr>
      <vt:lpstr>ПСИХОСОМАТИЧЕСКИЕ ЗАБОЛЕВАНИЯ</vt:lpstr>
      <vt:lpstr>КАК СОХРАНИТЬ ПСИХИЧЕСКОЕ ЗДОРОВЬЕ РЕБЁНКА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«ПРАКТИЧЕСКИЕ РЕКОМЕНДАЦИИ ПО СОХРАНЕНИЮ И УКРЕПЛЕНИЮ ПСИХИЧЕСКОГО ЗДОРОВОВЬЯ ДЕТЕЙ В КОНТЕКСТЕ ВОСПИТАНИЯ В СЕМЬЕ» </dc:title>
  <dc:creator>User</dc:creator>
  <cp:lastModifiedBy>User</cp:lastModifiedBy>
  <cp:revision>57</cp:revision>
  <dcterms:created xsi:type="dcterms:W3CDTF">2015-10-07T10:09:58Z</dcterms:created>
  <dcterms:modified xsi:type="dcterms:W3CDTF">2015-10-15T09:58:17Z</dcterms:modified>
</cp:coreProperties>
</file>