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84" autoAdjust="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6FC0-C959-42F6-87D0-A51922E05ACD}" type="datetimeFigureOut">
              <a:rPr lang="ru-RU" smtClean="0"/>
              <a:pPr/>
              <a:t>25.07.2017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5A9416E-63E6-40C6-A03C-C7933049F7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6FC0-C959-42F6-87D0-A51922E05ACD}" type="datetimeFigureOut">
              <a:rPr lang="ru-RU" smtClean="0"/>
              <a:pPr/>
              <a:t>25.07.2017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416E-63E6-40C6-A03C-C7933049F7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6FC0-C959-42F6-87D0-A51922E05ACD}" type="datetimeFigureOut">
              <a:rPr lang="ru-RU" smtClean="0"/>
              <a:pPr/>
              <a:t>25.07.2017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416E-63E6-40C6-A03C-C7933049F7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6FC0-C959-42F6-87D0-A51922E05ACD}" type="datetimeFigureOut">
              <a:rPr lang="ru-RU" smtClean="0"/>
              <a:pPr/>
              <a:t>25.07.2017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5A9416E-63E6-40C6-A03C-C7933049F7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6FC0-C959-42F6-87D0-A51922E05ACD}" type="datetimeFigureOut">
              <a:rPr lang="ru-RU" smtClean="0"/>
              <a:pPr/>
              <a:t>25.07.2017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416E-63E6-40C6-A03C-C7933049F7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6FC0-C959-42F6-87D0-A51922E05ACD}" type="datetimeFigureOut">
              <a:rPr lang="ru-RU" smtClean="0"/>
              <a:pPr/>
              <a:t>25.07.2017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416E-63E6-40C6-A03C-C7933049F7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6FC0-C959-42F6-87D0-A51922E05ACD}" type="datetimeFigureOut">
              <a:rPr lang="ru-RU" smtClean="0"/>
              <a:pPr/>
              <a:t>25.07.2017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5A9416E-63E6-40C6-A03C-C7933049F7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6FC0-C959-42F6-87D0-A51922E05ACD}" type="datetimeFigureOut">
              <a:rPr lang="ru-RU" smtClean="0"/>
              <a:pPr/>
              <a:t>25.07.2017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416E-63E6-40C6-A03C-C7933049F7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6FC0-C959-42F6-87D0-A51922E05ACD}" type="datetimeFigureOut">
              <a:rPr lang="ru-RU" smtClean="0"/>
              <a:pPr/>
              <a:t>25.07.2017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416E-63E6-40C6-A03C-C7933049F7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6FC0-C959-42F6-87D0-A51922E05ACD}" type="datetimeFigureOut">
              <a:rPr lang="ru-RU" smtClean="0"/>
              <a:pPr/>
              <a:t>25.07.2017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416E-63E6-40C6-A03C-C7933049F7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6FC0-C959-42F6-87D0-A51922E05ACD}" type="datetimeFigureOut">
              <a:rPr lang="ru-RU" smtClean="0"/>
              <a:pPr/>
              <a:t>25.07.2017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9416E-63E6-40C6-A03C-C7933049F7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C946FC0-C959-42F6-87D0-A51922E05ACD}" type="datetimeFigureOut">
              <a:rPr lang="ru-RU" smtClean="0"/>
              <a:pPr/>
              <a:t>25.07.2017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5A9416E-63E6-40C6-A03C-C7933049F7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consultantplus://offline/ref=92932F5BCE25FAA8F6DB6F8F23679220AF4F9B56BED70B04F52D7352CB6D0603730C77ADA3F9CC2BjC3FM" TargetMode="External"/><Relationship Id="rId13" Type="http://schemas.openxmlformats.org/officeDocument/2006/relationships/hyperlink" Target="consultantplus://offline/ref=92932F5BCE25FAA8F6DB6F8F23679220AC4B9B5AB8DF0B04F52D7352CB6D0603730C77ADA3F9CC2BjC3FM" TargetMode="External"/><Relationship Id="rId3" Type="http://schemas.openxmlformats.org/officeDocument/2006/relationships/hyperlink" Target="consultantplus://offline/ref=92932F5BCE25FAA8F6DB6F8F23679220AF4F9B5CBDDE0B04F52D7352CB6D0603730C77ADA3F9CC2AjC36M" TargetMode="External"/><Relationship Id="rId7" Type="http://schemas.openxmlformats.org/officeDocument/2006/relationships/hyperlink" Target="consultantplus://offline/ref=92932F5BCE25FAA8F6DB6F8F23679220AF4F9A5EBCD10B04F52D7352CB6D0603730C77ADA3F9CC2AjC36M" TargetMode="External"/><Relationship Id="rId12" Type="http://schemas.openxmlformats.org/officeDocument/2006/relationships/hyperlink" Target="consultantplus://offline/ref=92932F5BCE25FAA8F6DB6F8F23679220AC4B985EBDD30B04F52D7352CB6D0603730C77ADA3F9CC2BjC3FM" TargetMode="External"/><Relationship Id="rId2" Type="http://schemas.openxmlformats.org/officeDocument/2006/relationships/hyperlink" Target="consultantplus://offline/ref=92932F5BCE25FAA8F6DB6F8F23679220AF4F985ABED20B04F52D7352CB6D0603730C77ADA3F9CC2BjC3F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consultantplus://offline/ref=92932F5BCE25FAA8F6DB6F8F23679220AF4F9559BADF0B04F52D7352CB6D0603730C77ADA3F9CC2AjC36M" TargetMode="External"/><Relationship Id="rId11" Type="http://schemas.openxmlformats.org/officeDocument/2006/relationships/hyperlink" Target="consultantplus://offline/ref=92932F5BCE25FAA8F6DB6F8F23679220AC4B9D56B8D60B04F52D7352CB6D0603730C77ADA3F9CC2BjC3FM" TargetMode="External"/><Relationship Id="rId5" Type="http://schemas.openxmlformats.org/officeDocument/2006/relationships/hyperlink" Target="consultantplus://offline/ref=92932F5BCE25FAA8F6DB6F8F23679220AF4F9A5CB8D60B04F52D7352CB6D0603730C77ADA3F9CC2AjC36M" TargetMode="External"/><Relationship Id="rId10" Type="http://schemas.openxmlformats.org/officeDocument/2006/relationships/hyperlink" Target="consultantplus://offline/ref=92932F5BCE25FAA8F6DB6F8F23679220AF4F9A5DBDDF0B04F52D7352CB6D0603730C77ADA3F9CC2AjC36M" TargetMode="External"/><Relationship Id="rId4" Type="http://schemas.openxmlformats.org/officeDocument/2006/relationships/hyperlink" Target="consultantplus://offline/ref=92932F5BCE25FAA8F6DB6F8F23679220AF4F955BBEDE0B04F52D7352CB6D0603730C77ADA3F9CC2AjC36M" TargetMode="External"/><Relationship Id="rId9" Type="http://schemas.openxmlformats.org/officeDocument/2006/relationships/hyperlink" Target="consultantplus://offline/ref=92932F5BCE25FAA8F6DB6F8F23679220AF4F9A5CB2D00B04F52D7352CB6D0603730C77ADA3F9CC2AjC36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285992"/>
            <a:ext cx="8458200" cy="1222375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Особенности применения профессиональных стандартов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71538" y="428604"/>
            <a:ext cx="77153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Департамент социальной защиты населения администрации Владимирской области</a:t>
            </a:r>
          </a:p>
          <a:p>
            <a:pPr algn="ct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Государственное казенное учреждение социального обслуживания Владимирской области 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Собинский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социально- реабилитационный центр для несовершеннолетних»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6731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Что такое профессиональный стандарт и квалификация работника 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b="1" dirty="0" smtClean="0"/>
              <a:t>Профессиональный стандарт </a:t>
            </a:r>
            <a:r>
              <a:rPr lang="ru-RU" dirty="0" smtClean="0"/>
              <a:t>- характеристика квалификации, необходимой работнику для осуществления определенного вида профессиональной деятельности, в том числе выполнения определенной трудовой функции.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b="1" dirty="0" smtClean="0"/>
              <a:t>Квалификация работника </a:t>
            </a:r>
            <a:r>
              <a:rPr lang="ru-RU" dirty="0" smtClean="0"/>
              <a:t>- уровень знаний, умений, профессиональных навыков и опыта работы работника.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7792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Зачем разрабатываются и принимаются профессиональные стандарты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sz="2800" dirty="0" smtClean="0"/>
              <a:t>	</a:t>
            </a:r>
            <a:r>
              <a:rPr lang="ru-RU" sz="2800" b="1" dirty="0" smtClean="0"/>
              <a:t>Профессиональные стандарты </a:t>
            </a:r>
            <a:r>
              <a:rPr lang="ru-RU" sz="2800" dirty="0" smtClean="0"/>
              <a:t>носят комплексный характер и раскрывают необходимые для выполнения работником трудовых функций знания и умения. </a:t>
            </a:r>
          </a:p>
          <a:p>
            <a:pPr marL="0" indent="0" algn="just">
              <a:buNone/>
            </a:pPr>
            <a:r>
              <a:rPr lang="ru-RU" sz="2800" dirty="0" smtClean="0"/>
              <a:t>	Поддержание в актуализированном состоянии информации о востребованных и перспективных профессиях, современных требованиях к работникам и учет этих требований в системе подготовки кадров должно обеспечиваться государством. </a:t>
            </a:r>
          </a:p>
          <a:p>
            <a:pPr marL="0" indent="0" algn="just">
              <a:buNone/>
            </a:pPr>
            <a:r>
              <a:rPr lang="ru-RU" sz="2800" dirty="0" smtClean="0"/>
              <a:t>	Повышение профессионального уровня работников оказывает существенное влияние на производительность труда, снижение издержек работодателей на адаптацию работников при трудоустройстве, а также на конкурентоспособность работников на рынке труда.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6603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Применение профессиональных стандартов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75252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2400" b="1" dirty="0" smtClean="0"/>
              <a:t>Постановление Правительства РФ от 27 июня 2016г. </a:t>
            </a:r>
          </a:p>
          <a:p>
            <a:pPr marL="0" indent="0" algn="ctr">
              <a:buNone/>
            </a:pPr>
            <a:r>
              <a:rPr lang="ru-RU" sz="2400" b="1" dirty="0" smtClean="0"/>
              <a:t>№ 584</a:t>
            </a:r>
          </a:p>
          <a:p>
            <a:pPr marL="0" indent="0" algn="just">
              <a:buNone/>
            </a:pPr>
            <a:r>
              <a:rPr lang="ru-RU" sz="1600" dirty="0" smtClean="0"/>
              <a:t>В соответствии с частью 1 статьи 4 Федерального закона "О внесении изменений в Трудовой кодекс Российской Федерации и статьи 11 и 73 Федерального закона "Об образовании в Российской Федерации" Правительство Российской Федерации постановляет:</a:t>
            </a:r>
          </a:p>
          <a:p>
            <a:pPr algn="just">
              <a:buAutoNum type="arabicPeriod"/>
            </a:pPr>
            <a:r>
              <a:rPr lang="ru-RU" sz="1600" dirty="0" smtClean="0"/>
              <a:t>Профессиональные стандарты в части требований к квалификации, необходимой работнику для выполнения определенной трудовой функции, применяются поэтапно на основании утвержденных организациями планов.</a:t>
            </a:r>
          </a:p>
          <a:p>
            <a:pPr algn="just">
              <a:buFont typeface="Arial" panose="020B0604020202020204" pitchFamily="34" charset="0"/>
              <a:buAutoNum type="arabicPeriod"/>
            </a:pPr>
            <a:r>
              <a:rPr lang="ru-RU" sz="1600" dirty="0"/>
              <a:t>Реализацию мероприятий планов завершить не позднее 1 января 2020 г</a:t>
            </a:r>
          </a:p>
          <a:p>
            <a:pPr marL="0" indent="0" algn="just">
              <a:buNone/>
            </a:pPr>
            <a:r>
              <a:rPr lang="ru-RU" sz="1600" dirty="0" smtClean="0"/>
              <a:t>В соответствии с пунктом 1 постановления N 584 план по организации применения профессиональных стандартов должен включать:</a:t>
            </a:r>
          </a:p>
          <a:p>
            <a:pPr marL="0" indent="0" algn="just">
              <a:buNone/>
            </a:pPr>
            <a:r>
              <a:rPr lang="ru-RU" sz="1600" dirty="0" smtClean="0"/>
              <a:t>а) список профессиональных стандартов, подлежащих применению;</a:t>
            </a:r>
          </a:p>
          <a:p>
            <a:pPr marL="0" indent="0" algn="just">
              <a:buNone/>
            </a:pPr>
            <a:r>
              <a:rPr lang="ru-RU" sz="1600" dirty="0" smtClean="0"/>
              <a:t>б) сведения о потребности в профессиональном образовании, профессиональном обучении и (или) дополнительном профессиональном образовании работников и о проведении соответствующих мероприятий по образованию и обучению в установленном порядке;</a:t>
            </a:r>
          </a:p>
          <a:p>
            <a:pPr marL="0" indent="0" algn="just">
              <a:buNone/>
            </a:pPr>
            <a:r>
              <a:rPr lang="ru-RU" sz="1600" dirty="0" smtClean="0"/>
              <a:t>в) этапы применения профессиональных стандартов;</a:t>
            </a:r>
          </a:p>
          <a:p>
            <a:pPr marL="0" indent="0" algn="just">
              <a:buNone/>
            </a:pPr>
            <a:r>
              <a:rPr lang="ru-RU" sz="1600" dirty="0" smtClean="0"/>
              <a:t>г) перечень локальных нормативных актов и других документов, подлежащих изменению с учетом положений профессиональных стандартов, подлежащих применению.</a:t>
            </a:r>
          </a:p>
          <a:p>
            <a:pPr marL="0" indent="0" algn="just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="" xmlns:p14="http://schemas.microsoft.com/office/powerpoint/2010/main" val="206741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Область применения Профессионального стандарта</a:t>
            </a:r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3263" y="1554163"/>
            <a:ext cx="7149874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32248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Профессиональные стандарты в сфере </a:t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>социальное обслуживание</a:t>
            </a:r>
            <a:endParaRPr lang="ru-RU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79405270"/>
              </p:ext>
            </p:extLst>
          </p:nvPr>
        </p:nvGraphicFramePr>
        <p:xfrm>
          <a:off x="179512" y="1412776"/>
          <a:ext cx="8651303" cy="5376485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896834"/>
                <a:gridCol w="4283421"/>
                <a:gridCol w="3471048"/>
              </a:tblGrid>
              <a:tr h="5175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effectLst/>
                        </a:rPr>
                        <a:t>03.001</a:t>
                      </a:r>
                      <a:endParaRPr lang="ru-R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effectLst/>
                        </a:rPr>
                        <a:t>Специалист по социальной работе</a:t>
                      </a:r>
                      <a:endParaRPr lang="ru-R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u="none" dirty="0">
                          <a:effectLst/>
                          <a:hlinkClick r:id="rId2"/>
                        </a:rPr>
                        <a:t>Приказ</a:t>
                      </a:r>
                      <a:r>
                        <a:rPr lang="ru-RU" sz="1200" b="0" u="none" dirty="0">
                          <a:effectLst/>
                        </a:rPr>
                        <a:t> Минтруда России от 22.10.2013 N 571н</a:t>
                      </a:r>
                      <a:endParaRPr lang="ru-RU" sz="1200" b="0" u="none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/>
                </a:tc>
              </a:tr>
              <a:tr h="367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03.002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Социальный работник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u="none" dirty="0">
                          <a:effectLst/>
                          <a:hlinkClick r:id="rId3"/>
                        </a:rPr>
                        <a:t>Приказ</a:t>
                      </a:r>
                      <a:r>
                        <a:rPr lang="ru-RU" sz="1200" u="none" dirty="0">
                          <a:effectLst/>
                        </a:rPr>
                        <a:t> Минтруда России от 18.11.2013 N 677н</a:t>
                      </a:r>
                      <a:endParaRPr lang="ru-RU" sz="1200" u="none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/>
                </a:tc>
              </a:tr>
              <a:tr h="3424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03.003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Руководитель организации социального обслуживания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u="none" dirty="0">
                          <a:effectLst/>
                          <a:hlinkClick r:id="rId4"/>
                        </a:rPr>
                        <a:t>Приказ</a:t>
                      </a:r>
                      <a:r>
                        <a:rPr lang="ru-RU" sz="1200" u="none" dirty="0">
                          <a:effectLst/>
                        </a:rPr>
                        <a:t> Минтруда России от 18.11.2013 N 678н</a:t>
                      </a:r>
                      <a:endParaRPr lang="ru-RU" sz="1200" u="none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/>
                </a:tc>
              </a:tr>
              <a:tr h="3717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03.004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Руководитель учреждения медико-социальной экспертизы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u="none" dirty="0">
                          <a:effectLst/>
                          <a:hlinkClick r:id="rId5"/>
                        </a:rPr>
                        <a:t>Приказ</a:t>
                      </a:r>
                      <a:r>
                        <a:rPr lang="ru-RU" sz="1200" u="none" dirty="0">
                          <a:effectLst/>
                        </a:rPr>
                        <a:t> Минтруда России от 05.12.2013 N 714н</a:t>
                      </a:r>
                      <a:endParaRPr lang="ru-RU" sz="1200" u="none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/>
                </a:tc>
              </a:tr>
              <a:tr h="3471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03.005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Специалист по медико-социальной экспертизе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u="none" dirty="0">
                          <a:effectLst/>
                          <a:hlinkClick r:id="rId6"/>
                        </a:rPr>
                        <a:t>Приказ</a:t>
                      </a:r>
                      <a:r>
                        <a:rPr lang="ru-RU" sz="1200" u="none" dirty="0">
                          <a:effectLst/>
                        </a:rPr>
                        <a:t> Минтруда России от 05.12.2013 N 715н</a:t>
                      </a:r>
                      <a:endParaRPr lang="ru-RU" sz="1200" u="none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/>
                </a:tc>
              </a:tr>
              <a:tr h="4490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03.006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Специалист органа опеки и попечительства в отношении несовершеннолетних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u="none" dirty="0">
                          <a:effectLst/>
                          <a:hlinkClick r:id="rId7"/>
                        </a:rPr>
                        <a:t>Приказ</a:t>
                      </a:r>
                      <a:r>
                        <a:rPr lang="ru-RU" sz="1200" u="none" dirty="0">
                          <a:effectLst/>
                        </a:rPr>
                        <a:t> Минтруда России от 18.11.2013 N 680н</a:t>
                      </a:r>
                      <a:endParaRPr lang="ru-RU" sz="1200" u="none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/>
                </a:tc>
              </a:tr>
              <a:tr h="3776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03.007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Специалист по реабилитационной работе в социальной сфере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u="none" dirty="0">
                          <a:effectLst/>
                          <a:hlinkClick r:id="rId8"/>
                        </a:rPr>
                        <a:t>Приказ</a:t>
                      </a:r>
                      <a:r>
                        <a:rPr lang="ru-RU" sz="1200" u="none" dirty="0">
                          <a:effectLst/>
                        </a:rPr>
                        <a:t> Минтруда России от 18.11.2013 N 681н</a:t>
                      </a:r>
                      <a:endParaRPr lang="ru-RU" sz="1200" u="none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/>
                </a:tc>
              </a:tr>
              <a:tr h="2697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03.008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Психолог в социальной сфере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u="none" dirty="0">
                          <a:effectLst/>
                          <a:hlinkClick r:id="rId9"/>
                        </a:rPr>
                        <a:t>Приказ</a:t>
                      </a:r>
                      <a:r>
                        <a:rPr lang="ru-RU" sz="1200" u="none" dirty="0">
                          <a:effectLst/>
                        </a:rPr>
                        <a:t> Минтруда России от 18.11.2013 N 682н</a:t>
                      </a:r>
                      <a:endParaRPr lang="ru-RU" sz="1200" u="none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/>
                </a:tc>
              </a:tr>
              <a:tr h="2697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03.009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Специалист по работе с семьей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u="none" dirty="0">
                          <a:effectLst/>
                          <a:hlinkClick r:id="rId10"/>
                        </a:rPr>
                        <a:t>Приказ</a:t>
                      </a:r>
                      <a:r>
                        <a:rPr lang="ru-RU" sz="1200" u="none" dirty="0">
                          <a:effectLst/>
                        </a:rPr>
                        <a:t> Минтруда России от 18.11.2013 N 683н</a:t>
                      </a:r>
                      <a:endParaRPr lang="ru-RU" sz="1200" u="none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/>
                </a:tc>
              </a:tr>
              <a:tr h="2697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03.010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err="1">
                          <a:effectLst/>
                        </a:rPr>
                        <a:t>Тифлосурдопереводчик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u="none" dirty="0">
                          <a:effectLst/>
                          <a:hlinkClick r:id="rId11"/>
                        </a:rPr>
                        <a:t>Приказ</a:t>
                      </a:r>
                      <a:r>
                        <a:rPr lang="ru-RU" sz="1200" u="none" dirty="0">
                          <a:effectLst/>
                        </a:rPr>
                        <a:t> Минтруда России от 17.10.2016 N 575н</a:t>
                      </a:r>
                      <a:endParaRPr lang="ru-RU" sz="1200" u="none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/>
                </a:tc>
              </a:tr>
              <a:tr h="4315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03.011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Специалист по оказанию государственных услуг в области занятости населения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u="none" dirty="0">
                          <a:effectLst/>
                          <a:hlinkClick r:id="rId12"/>
                        </a:rPr>
                        <a:t>Приказ</a:t>
                      </a:r>
                      <a:r>
                        <a:rPr lang="ru-RU" sz="1200" u="none" dirty="0">
                          <a:effectLst/>
                        </a:rPr>
                        <a:t> Минтруда России от 28.11.2016 N 676н</a:t>
                      </a:r>
                      <a:endParaRPr lang="ru-RU" sz="1200" u="none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/>
                </a:tc>
              </a:tr>
              <a:tr h="5250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03.012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Ассистент (помощник) по оказанию технической помощи инвалидам и лицам с ограниченными возможностями здоровья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u="none" dirty="0">
                          <a:effectLst/>
                          <a:hlinkClick r:id="rId13"/>
                        </a:rPr>
                        <a:t>Приказ</a:t>
                      </a:r>
                      <a:r>
                        <a:rPr lang="ru-RU" sz="1200" u="none" dirty="0">
                          <a:effectLst/>
                        </a:rPr>
                        <a:t> Минтруда России от 12.04.2017 N 351н</a:t>
                      </a:r>
                      <a:endParaRPr lang="ru-RU" sz="1200" u="none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26958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Где можно ознакомиться с содержанием профессиональных стандартов?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3100" dirty="0" smtClean="0"/>
              <a:t>	</a:t>
            </a:r>
            <a:r>
              <a:rPr lang="ru-RU" sz="3000" dirty="0" smtClean="0"/>
              <a:t>Минтруд России ведет Реестр профессиональных стандартов (перечень видов профессиональной деятельности), который размещается на сайтах Минтруда России </a:t>
            </a:r>
            <a:r>
              <a:rPr lang="ru-RU" sz="3000" dirty="0" smtClean="0">
                <a:solidFill>
                  <a:srgbClr val="C00000"/>
                </a:solidFill>
              </a:rPr>
              <a:t>(http://profstandart.rosmintrud.ru) </a:t>
            </a:r>
            <a:r>
              <a:rPr lang="ru-RU" sz="3000" dirty="0" smtClean="0"/>
              <a:t>и Научно-методического центра системы профессиональных квалификаций ФГБУ "Научно-исследовательский институт труда и социального страхования" Минтруда России </a:t>
            </a:r>
            <a:r>
              <a:rPr lang="ru-RU" sz="3000" dirty="0" smtClean="0">
                <a:solidFill>
                  <a:srgbClr val="C00000"/>
                </a:solidFill>
              </a:rPr>
              <a:t>(http://vet-bc.ru). </a:t>
            </a:r>
          </a:p>
          <a:p>
            <a:pPr marL="0" indent="0" algn="just">
              <a:buNone/>
            </a:pPr>
            <a:r>
              <a:rPr lang="ru-RU" sz="3000" dirty="0" smtClean="0"/>
              <a:t>На этих же сайтах размещается вся информация о профессиональных стандартах, в том числе о разрабатываемых и планируемых к разработке.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9629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74</TotalTime>
  <Words>426</Words>
  <Application>Microsoft Office PowerPoint</Application>
  <PresentationFormat>Экран (4:3)</PresentationFormat>
  <Paragraphs>68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Особенности применения профессиональных стандартов </vt:lpstr>
      <vt:lpstr>Что такое профессиональный стандарт и квалификация работника </vt:lpstr>
      <vt:lpstr>Зачем разрабатываются и принимаются профессиональные стандарты</vt:lpstr>
      <vt:lpstr>Применение профессиональных стандартов</vt:lpstr>
      <vt:lpstr>Область применения Профессионального стандарта</vt:lpstr>
      <vt:lpstr>Профессиональные стандарты в сфере  социальное обслуживание</vt:lpstr>
      <vt:lpstr>Где можно ознакомиться с содержанием профессиональных стандартов?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применения профессиональных стандартов</dc:title>
  <dc:creator>KADRI</dc:creator>
  <cp:lastModifiedBy>Usde</cp:lastModifiedBy>
  <cp:revision>8</cp:revision>
  <dcterms:created xsi:type="dcterms:W3CDTF">2017-07-18T12:11:37Z</dcterms:created>
  <dcterms:modified xsi:type="dcterms:W3CDTF">2017-07-25T13:01:24Z</dcterms:modified>
</cp:coreProperties>
</file>